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9" r:id="rId5"/>
    <p:sldId id="257" r:id="rId6"/>
    <p:sldId id="264" r:id="rId7"/>
    <p:sldId id="296" r:id="rId8"/>
    <p:sldId id="291" r:id="rId9"/>
    <p:sldId id="292" r:id="rId10"/>
    <p:sldId id="298" r:id="rId11"/>
    <p:sldId id="307" r:id="rId12"/>
    <p:sldId id="308" r:id="rId13"/>
    <p:sldId id="300" r:id="rId14"/>
    <p:sldId id="303" r:id="rId15"/>
    <p:sldId id="30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56" autoAdjust="0"/>
  </p:normalViewPr>
  <p:slideViewPr>
    <p:cSldViewPr snapToGrid="0">
      <p:cViewPr varScale="1">
        <p:scale>
          <a:sx n="44" d="100"/>
          <a:sy n="44" d="100"/>
        </p:scale>
        <p:origin x="100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66111977-4BB1-464B-A7B4-58431F9AAE1C}"/>
    <pc:docChg chg="custSel delSld modSld">
      <pc:chgData name="Wells Ling, PhD" userId="20d17aaf-1abe-4c72-b11a-c280d1f41c39" providerId="ADAL" clId="{66111977-4BB1-464B-A7B4-58431F9AAE1C}" dt="2024-03-14T19:16:05.500" v="19" actId="368"/>
      <pc:docMkLst>
        <pc:docMk/>
      </pc:docMkLst>
      <pc:sldChg chg="modNotes">
        <pc:chgData name="Wells Ling, PhD" userId="20d17aaf-1abe-4c72-b11a-c280d1f41c39" providerId="ADAL" clId="{66111977-4BB1-464B-A7B4-58431F9AAE1C}" dt="2024-03-14T19:16:05.500" v="19" actId="368"/>
        <pc:sldMkLst>
          <pc:docMk/>
          <pc:sldMk cId="2005809200" sldId="268"/>
        </pc:sldMkLst>
      </pc:sldChg>
      <pc:sldChg chg="modNotes">
        <pc:chgData name="Wells Ling, PhD" userId="20d17aaf-1abe-4c72-b11a-c280d1f41c39" providerId="ADAL" clId="{66111977-4BB1-464B-A7B4-58431F9AAE1C}" dt="2024-03-14T19:16:05.443" v="5" actId="368"/>
        <pc:sldMkLst>
          <pc:docMk/>
          <pc:sldMk cId="3340521496" sldId="291"/>
        </pc:sldMkLst>
      </pc:sldChg>
      <pc:sldChg chg="modNotes">
        <pc:chgData name="Wells Ling, PhD" userId="20d17aaf-1abe-4c72-b11a-c280d1f41c39" providerId="ADAL" clId="{66111977-4BB1-464B-A7B4-58431F9AAE1C}" dt="2024-03-14T19:16:05.449" v="7" actId="368"/>
        <pc:sldMkLst>
          <pc:docMk/>
          <pc:sldMk cId="719697364" sldId="292"/>
        </pc:sldMkLst>
      </pc:sldChg>
      <pc:sldChg chg="modNotes">
        <pc:chgData name="Wells Ling, PhD" userId="20d17aaf-1abe-4c72-b11a-c280d1f41c39" providerId="ADAL" clId="{66111977-4BB1-464B-A7B4-58431F9AAE1C}" dt="2024-03-14T19:16:05.436" v="3" actId="368"/>
        <pc:sldMkLst>
          <pc:docMk/>
          <pc:sldMk cId="2371682788" sldId="296"/>
        </pc:sldMkLst>
      </pc:sldChg>
      <pc:sldChg chg="modNotes">
        <pc:chgData name="Wells Ling, PhD" userId="20d17aaf-1abe-4c72-b11a-c280d1f41c39" providerId="ADAL" clId="{66111977-4BB1-464B-A7B4-58431F9AAE1C}" dt="2024-03-14T19:16:05.457" v="9" actId="368"/>
        <pc:sldMkLst>
          <pc:docMk/>
          <pc:sldMk cId="2563193520" sldId="298"/>
        </pc:sldMkLst>
      </pc:sldChg>
      <pc:sldChg chg="modNotes">
        <pc:chgData name="Wells Ling, PhD" userId="20d17aaf-1abe-4c72-b11a-c280d1f41c39" providerId="ADAL" clId="{66111977-4BB1-464B-A7B4-58431F9AAE1C}" dt="2024-03-14T19:16:05.493" v="17" actId="368"/>
        <pc:sldMkLst>
          <pc:docMk/>
          <pc:sldMk cId="2032906342" sldId="302"/>
        </pc:sldMkLst>
      </pc:sldChg>
      <pc:sldChg chg="modNotes">
        <pc:chgData name="Wells Ling, PhD" userId="20d17aaf-1abe-4c72-b11a-c280d1f41c39" providerId="ADAL" clId="{66111977-4BB1-464B-A7B4-58431F9AAE1C}" dt="2024-03-14T19:16:05.484" v="15" actId="368"/>
        <pc:sldMkLst>
          <pc:docMk/>
          <pc:sldMk cId="3401541368" sldId="303"/>
        </pc:sldMkLst>
      </pc:sldChg>
      <pc:sldChg chg="del">
        <pc:chgData name="Wells Ling, PhD" userId="20d17aaf-1abe-4c72-b11a-c280d1f41c39" providerId="ADAL" clId="{66111977-4BB1-464B-A7B4-58431F9AAE1C}" dt="2024-03-14T19:15:06.866" v="0" actId="2696"/>
        <pc:sldMkLst>
          <pc:docMk/>
          <pc:sldMk cId="2279304785" sldId="304"/>
        </pc:sldMkLst>
      </pc:sldChg>
      <pc:sldChg chg="del">
        <pc:chgData name="Wells Ling, PhD" userId="20d17aaf-1abe-4c72-b11a-c280d1f41c39" providerId="ADAL" clId="{66111977-4BB1-464B-A7B4-58431F9AAE1C}" dt="2024-03-14T19:15:14.140" v="1" actId="2696"/>
        <pc:sldMkLst>
          <pc:docMk/>
          <pc:sldMk cId="554972524" sldId="305"/>
        </pc:sldMkLst>
      </pc:sldChg>
      <pc:sldChg chg="modNotes">
        <pc:chgData name="Wells Ling, PhD" userId="20d17aaf-1abe-4c72-b11a-c280d1f41c39" providerId="ADAL" clId="{66111977-4BB1-464B-A7B4-58431F9AAE1C}" dt="2024-03-14T19:16:05.464" v="11" actId="368"/>
        <pc:sldMkLst>
          <pc:docMk/>
          <pc:sldMk cId="3933686179" sldId="307"/>
        </pc:sldMkLst>
      </pc:sldChg>
      <pc:sldChg chg="modNotes">
        <pc:chgData name="Wells Ling, PhD" userId="20d17aaf-1abe-4c72-b11a-c280d1f41c39" providerId="ADAL" clId="{66111977-4BB1-464B-A7B4-58431F9AAE1C}" dt="2024-03-14T19:16:05.473" v="13" actId="368"/>
        <pc:sldMkLst>
          <pc:docMk/>
          <pc:sldMk cId="2900751374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1A72-BBB3-4A7D-9F29-248C66A09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8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7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9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6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8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1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3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59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9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November 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Full-Committee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White Dry-erase Board With Red Diagram Stock Photo">
            <a:extLst>
              <a:ext uri="{FF2B5EF4-FFF2-40B4-BE49-F238E27FC236}">
                <a16:creationId xmlns:a16="http://schemas.microsoft.com/office/drawing/2014/main" id="{D32F4C9B-41A4-03F6-CF88-4CD0F73E6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b="18608"/>
          <a:stretch/>
        </p:blipFill>
        <p:spPr bwMode="auto">
          <a:xfrm>
            <a:off x="2690037" y="1"/>
            <a:ext cx="9501963" cy="56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600"/>
            <a:ext cx="7848600" cy="3722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AIMS Candidates for Addition</a:t>
            </a:r>
          </a:p>
          <a:p>
            <a:pPr marL="0" indent="0">
              <a:buNone/>
            </a:pPr>
            <a:r>
              <a:rPr lang="en-US" b="1" dirty="0"/>
              <a:t>Selection Process: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Frequent metrics requested for legislative advocacy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Frequent data request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Feedback from TCUs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Trending topics within the field of education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Candidates for Addition</a:t>
            </a:r>
          </a:p>
        </p:txBody>
      </p:sp>
    </p:spTree>
    <p:extLst>
      <p:ext uri="{BB962C8B-B14F-4D97-AF65-F5344CB8AC3E}">
        <p14:creationId xmlns:p14="http://schemas.microsoft.com/office/powerpoint/2010/main" val="326011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1487"/>
            <a:ext cx="6004560" cy="3278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Fall Survey Additions</a:t>
            </a:r>
            <a:br>
              <a:rPr lang="en-US" u="sng" dirty="0"/>
            </a:b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Student Costs: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Add avg Full-Time Graduate AI/AN Student Costs for one academic year</a:t>
            </a:r>
          </a:p>
          <a:p>
            <a:pPr>
              <a:spcBef>
                <a:spcPts val="1200"/>
              </a:spcBef>
            </a:pPr>
            <a:endParaRPr lang="en-US" sz="20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Program Offerings: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Add column for CIP Codes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Candidates for Addition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094DA-98AD-C19F-FB98-EA1BF905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90" y="2193350"/>
            <a:ext cx="4119870" cy="1229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FD6687-C832-0826-6795-2E355177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580" y="3834068"/>
            <a:ext cx="6744280" cy="1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2" y="184336"/>
            <a:ext cx="4735830" cy="498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Annual Survey Additions</a:t>
            </a:r>
            <a:br>
              <a:rPr lang="en-US" u="sng" dirty="0"/>
            </a:b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Institutional Profile: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Does your institution have…</a:t>
            </a:r>
          </a:p>
          <a:p>
            <a:pPr lvl="2">
              <a:spcBef>
                <a:spcPts val="1200"/>
              </a:spcBef>
            </a:pPr>
            <a:r>
              <a:rPr lang="en-US" sz="1500" dirty="0"/>
              <a:t>…a day where student enrollment is locked/frozen (e.g., Census day)?</a:t>
            </a:r>
          </a:p>
          <a:p>
            <a:pPr lvl="3">
              <a:spcBef>
                <a:spcPts val="1200"/>
              </a:spcBef>
            </a:pPr>
            <a:r>
              <a:rPr lang="en-US" sz="1300" dirty="0"/>
              <a:t>If yes, what is this date?</a:t>
            </a:r>
          </a:p>
          <a:p>
            <a:pPr lvl="2">
              <a:spcBef>
                <a:spcPts val="1200"/>
              </a:spcBef>
            </a:pPr>
            <a:r>
              <a:rPr lang="en-US" sz="1500" dirty="0"/>
              <a:t>…an IRB?</a:t>
            </a:r>
          </a:p>
          <a:p>
            <a:pPr lvl="2">
              <a:spcBef>
                <a:spcPts val="1200"/>
              </a:spcBef>
            </a:pPr>
            <a:r>
              <a:rPr lang="en-US" sz="1500" dirty="0"/>
              <a:t>…a dedicated institutional office/department/team?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Academic Buildings: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Does your institution have a dedicated space/building for language learning?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Candidates for Addition</a:t>
            </a:r>
          </a:p>
        </p:txBody>
      </p:sp>
      <p:pic>
        <p:nvPicPr>
          <p:cNvPr id="1026" name="Picture 2" descr="Free Person Marking Check on Opened Book Stock Photo">
            <a:extLst>
              <a:ext uri="{FF2B5EF4-FFF2-40B4-BE49-F238E27FC236}">
                <a16:creationId xmlns:a16="http://schemas.microsoft.com/office/drawing/2014/main" id="{38115FFD-3001-A04B-5EE2-298F82316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12358"/>
          <a:stretch/>
        </p:blipFill>
        <p:spPr bwMode="auto">
          <a:xfrm>
            <a:off x="7989570" y="1451611"/>
            <a:ext cx="3538079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0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96CF-446E-62D0-2A0F-2350BD9F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3E90-8709-FE21-AAC2-7D660E64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Codebook and Qualtrics Translation Working Group Meetings</a:t>
            </a:r>
          </a:p>
          <a:p>
            <a:r>
              <a:rPr lang="en-US" dirty="0"/>
              <a:t>Qualtrics Variable Usefulness Survey</a:t>
            </a:r>
          </a:p>
          <a:p>
            <a:r>
              <a:rPr lang="en-US" dirty="0"/>
              <a:t>Next Month’s Focus:</a:t>
            </a:r>
          </a:p>
          <a:p>
            <a:pPr lvl="1"/>
            <a:r>
              <a:rPr lang="en-US" dirty="0"/>
              <a:t>Census Discussion</a:t>
            </a:r>
          </a:p>
          <a:p>
            <a:pPr lvl="1"/>
            <a:r>
              <a:rPr lang="en-US" dirty="0"/>
              <a:t>PDP Overlap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0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Evaluation of Existing AIMS Items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Candidates for Addition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1034933"/>
            <a:ext cx="1043709" cy="3598796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October 10</a:t>
            </a:r>
            <a:r>
              <a:rPr lang="en-US" sz="3600" u="sng" baseline="30000" dirty="0"/>
              <a:t>th</a:t>
            </a:r>
            <a:r>
              <a:rPr lang="en-US" sz="3600" u="sng" dirty="0"/>
              <a:t> Meeting Recap</a:t>
            </a:r>
          </a:p>
          <a:p>
            <a:pPr marL="346075" indent="-346075"/>
            <a:r>
              <a:rPr lang="en-US" dirty="0"/>
              <a:t>Annual Surveys</a:t>
            </a:r>
          </a:p>
          <a:p>
            <a:pPr marL="803275" lvl="1" indent="-346075"/>
            <a:r>
              <a:rPr lang="en-US" dirty="0"/>
              <a:t>Release Nov 15</a:t>
            </a:r>
            <a:r>
              <a:rPr lang="en-US" baseline="30000" dirty="0"/>
              <a:t>th</a:t>
            </a:r>
            <a:r>
              <a:rPr lang="en-US" dirty="0"/>
              <a:t>, two months to complete</a:t>
            </a:r>
          </a:p>
          <a:p>
            <a:pPr marL="803275" lvl="1" indent="-346075"/>
            <a:r>
              <a:rPr lang="en-US" dirty="0"/>
              <a:t>Will release all materials in summer going forward</a:t>
            </a:r>
          </a:p>
          <a:p>
            <a:pPr marL="803275" lvl="1" indent="-346075"/>
            <a:r>
              <a:rPr lang="en-US" dirty="0"/>
              <a:t>Separate Community Ed, make available all year</a:t>
            </a:r>
          </a:p>
          <a:p>
            <a:pPr marL="346075" indent="-346075"/>
            <a:r>
              <a:rPr lang="en-US" dirty="0"/>
              <a:t>Existing Variables to Cut</a:t>
            </a:r>
          </a:p>
          <a:p>
            <a:pPr marL="803275" lvl="1" indent="-346075"/>
            <a:r>
              <a:rPr lang="en-US" dirty="0"/>
              <a:t>On/Near Reservation</a:t>
            </a:r>
          </a:p>
          <a:p>
            <a:pPr marL="1260475" lvl="2" indent="-346075"/>
            <a:r>
              <a:rPr lang="en-US" dirty="0"/>
              <a:t>Will use Tribal affiliation as a replacement proxy for community impact</a:t>
            </a:r>
          </a:p>
          <a:p>
            <a:pPr marL="803275" lvl="1" indent="-346075"/>
            <a:r>
              <a:rPr lang="en-US" dirty="0"/>
              <a:t>Pre-College Prep (First Time Entering)</a:t>
            </a:r>
          </a:p>
          <a:p>
            <a:pPr marL="803275" lvl="1" indent="-346075"/>
            <a:r>
              <a:rPr lang="en-US" dirty="0"/>
              <a:t>HS Type (First Time Entering)</a:t>
            </a:r>
          </a:p>
          <a:p>
            <a:pPr marL="803275" lvl="1" indent="-346075"/>
            <a:r>
              <a:rPr lang="en-US" dirty="0"/>
              <a:t>Library Improvements/Acquisitions</a:t>
            </a:r>
          </a:p>
          <a:p>
            <a:pPr marL="803275" lvl="1" indent="-346075"/>
            <a:endParaRPr lang="en-US" dirty="0"/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</p:spTree>
    <p:extLst>
      <p:ext uri="{BB962C8B-B14F-4D97-AF65-F5344CB8AC3E}">
        <p14:creationId xmlns:p14="http://schemas.microsoft.com/office/powerpoint/2010/main" val="14422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AIMS Deadlines/Release</a:t>
            </a:r>
          </a:p>
          <a:p>
            <a:pPr marL="346075" indent="-346075"/>
            <a:r>
              <a:rPr lang="en-US" dirty="0"/>
              <a:t>Annual Report</a:t>
            </a:r>
          </a:p>
          <a:p>
            <a:pPr marL="803275" lvl="1" indent="-346075"/>
            <a:r>
              <a:rPr lang="en-US" dirty="0"/>
              <a:t>Anticipated Qualtrics Completion: November 15</a:t>
            </a:r>
            <a:r>
              <a:rPr lang="en-US" baseline="30000" dirty="0"/>
              <a:t>th</a:t>
            </a:r>
            <a:endParaRPr lang="en-US" dirty="0"/>
          </a:p>
          <a:p>
            <a:pPr marL="803275" lvl="1" indent="-346075"/>
            <a:r>
              <a:rPr lang="en-US" dirty="0"/>
              <a:t>Due Date: Jan 19</a:t>
            </a:r>
          </a:p>
          <a:p>
            <a:pPr marL="803275" lvl="1" indent="-346075"/>
            <a:r>
              <a:rPr lang="en-US" dirty="0"/>
              <a:t>Part-B already sent out</a:t>
            </a:r>
          </a:p>
          <a:p>
            <a:pPr marL="346075" indent="-346075"/>
            <a:r>
              <a:rPr lang="en-US" dirty="0"/>
              <a:t>Pre-Populated Sections</a:t>
            </a:r>
          </a:p>
          <a:p>
            <a:pPr marL="803275" lvl="1" indent="-346075"/>
            <a:r>
              <a:rPr lang="en-US" dirty="0"/>
              <a:t>Campus Locations</a:t>
            </a:r>
          </a:p>
          <a:p>
            <a:pPr marL="803275" lvl="1" indent="-346075"/>
            <a:r>
              <a:rPr lang="en-US" dirty="0"/>
              <a:t>ISC &amp; FTE Spring numbers</a:t>
            </a:r>
          </a:p>
          <a:p>
            <a:pPr marL="803275" lvl="1" indent="-346075"/>
            <a:r>
              <a:rPr lang="en-US" dirty="0"/>
              <a:t>Non-Federal Operational Funding</a:t>
            </a:r>
          </a:p>
          <a:p>
            <a:pPr marL="803275" lvl="1" indent="-346075"/>
            <a:r>
              <a:rPr lang="en-US" dirty="0"/>
              <a:t>Academic Buildings</a:t>
            </a:r>
          </a:p>
          <a:p>
            <a:pPr marL="803275" lvl="1" indent="-346075"/>
            <a:r>
              <a:rPr lang="en-US" dirty="0"/>
              <a:t>Academic Core Courses</a:t>
            </a:r>
          </a:p>
          <a:p>
            <a:pPr marL="803275" lvl="1" indent="-346075"/>
            <a:r>
              <a:rPr lang="en-US" dirty="0"/>
              <a:t>Remedial/Developmental Courses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</p:spTree>
    <p:extLst>
      <p:ext uri="{BB962C8B-B14F-4D97-AF65-F5344CB8AC3E}">
        <p14:creationId xmlns:p14="http://schemas.microsoft.com/office/powerpoint/2010/main" val="237168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600"/>
            <a:ext cx="7848600" cy="311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AIMS Variable Evaluation (Existing)</a:t>
            </a:r>
          </a:p>
          <a:p>
            <a:pPr marL="0" indent="0">
              <a:buNone/>
            </a:pPr>
            <a:r>
              <a:rPr lang="en-US" b="1" dirty="0"/>
              <a:t>Selection Process:</a:t>
            </a:r>
          </a:p>
          <a:p>
            <a:pPr marL="0" indent="0">
              <a:buNone/>
            </a:pPr>
            <a:r>
              <a:rPr lang="en-US" sz="2400" dirty="0"/>
              <a:t>Individual review of Annual, Spring, Fall Surveys</a:t>
            </a:r>
          </a:p>
          <a:p>
            <a:pPr marL="0" indent="0">
              <a:buNone/>
            </a:pPr>
            <a:r>
              <a:rPr lang="en-US" sz="2400" dirty="0"/>
              <a:t>Variables not reported out nor requested in the past year</a:t>
            </a:r>
          </a:p>
          <a:p>
            <a:pPr marL="0" indent="0">
              <a:buNone/>
            </a:pPr>
            <a:r>
              <a:rPr lang="en-US" sz="2400" dirty="0"/>
              <a:t>List further refined by Student Success Team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D901E-26AB-C555-1BCA-2D02426C164B}"/>
              </a:ext>
            </a:extLst>
          </p:cNvPr>
          <p:cNvSpPr txBox="1"/>
          <p:nvPr/>
        </p:nvSpPr>
        <p:spPr>
          <a:xfrm>
            <a:off x="3390763" y="3434575"/>
            <a:ext cx="8156121" cy="1938992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Pre-College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 Offerings (Annual Survey)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Library Improvements/ 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 Core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Family Income (Replace with EFC)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9290D4-668E-8D4E-0455-67E20FAAAFE5}"/>
              </a:ext>
            </a:extLst>
          </p:cNvPr>
          <p:cNvCxnSpPr>
            <a:cxnSpLocks/>
          </p:cNvCxnSpPr>
          <p:nvPr/>
        </p:nvCxnSpPr>
        <p:spPr>
          <a:xfrm>
            <a:off x="3362092" y="3324376"/>
            <a:ext cx="805118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2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0158" y="609599"/>
            <a:ext cx="5417761" cy="4922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u="sng" dirty="0"/>
              <a:t>AIMS Variable Evaluation (Existing)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Considerations:</a:t>
            </a:r>
          </a:p>
          <a:p>
            <a:r>
              <a:rPr lang="en-US" sz="2600" dirty="0"/>
              <a:t>Relevance – Does the variable provide meaningful insights relevant to the goal of AIMS.</a:t>
            </a:r>
          </a:p>
          <a:p>
            <a:r>
              <a:rPr lang="en-US" sz="2600" dirty="0"/>
              <a:t>Actionability – Does the variable inform actionable decisions?</a:t>
            </a:r>
          </a:p>
          <a:p>
            <a:r>
              <a:rPr lang="en-US" sz="2600" dirty="0"/>
              <a:t>How would institutions utilize this information if made available to them annually? Longitudinally or via dashboard?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  <p:pic>
        <p:nvPicPr>
          <p:cNvPr id="2050" name="Picture 2" descr="Free Pensive woman at table with papers Stock Photo">
            <a:extLst>
              <a:ext uri="{FF2B5EF4-FFF2-40B4-BE49-F238E27FC236}">
                <a16:creationId xmlns:a16="http://schemas.microsoft.com/office/drawing/2014/main" id="{9CA9D66B-B58B-DB41-576E-0C0D9C04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40" y="0"/>
            <a:ext cx="3743960" cy="56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9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1486"/>
            <a:ext cx="7848600" cy="484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Academic Core Enrollment/Completion</a:t>
            </a:r>
            <a:br>
              <a:rPr lang="en-US" sz="1200" dirty="0"/>
            </a:b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Relevance:</a:t>
            </a:r>
            <a:r>
              <a:rPr lang="en-US" sz="2000" dirty="0"/>
              <a:t> Does the variable provide meaningful insights relevant to the goal of AIMS.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Actionable: </a:t>
            </a:r>
            <a:r>
              <a:rPr lang="en-US" sz="2000" dirty="0"/>
              <a:t>Does the variable inform actionable decisions?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How would institutions utilize this information if made available to them annually? Longitudinally or via dashboard?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87B2A-109F-6E37-7495-1CBEA1D89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5" b="33008"/>
          <a:stretch/>
        </p:blipFill>
        <p:spPr>
          <a:xfrm>
            <a:off x="5365423" y="2970875"/>
            <a:ext cx="4267773" cy="25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9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346120"/>
            <a:ext cx="7848600" cy="484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Financial Aid Sources:</a:t>
            </a:r>
            <a:r>
              <a:rPr lang="en-US" u="sng" dirty="0"/>
              <a:t> </a:t>
            </a:r>
            <a:br>
              <a:rPr lang="en-US" sz="1200" dirty="0"/>
            </a:br>
            <a:endParaRPr lang="en-US" sz="1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Academic Competitiveness Grant</a:t>
            </a:r>
            <a:endParaRPr lang="en-US" sz="18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This was a specific grant offered by federal government that was cut in 2012.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A0148-9C8E-39CF-1D03-EBF92BAF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59" y="2605848"/>
            <a:ext cx="581106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346120"/>
            <a:ext cx="7848600" cy="484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Miscellaneous</a:t>
            </a:r>
            <a:r>
              <a:rPr lang="en-US" u="sng" dirty="0"/>
              <a:t> </a:t>
            </a:r>
            <a:br>
              <a:rPr lang="en-US" sz="1200" dirty="0"/>
            </a:br>
            <a:endParaRPr lang="en-US" sz="1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Program Offering – Undeclared/Non-Declared Major Group: </a:t>
            </a:r>
            <a:r>
              <a:rPr lang="en-US" sz="2400" dirty="0"/>
              <a:t>Remove from program offering list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Average Family Income: </a:t>
            </a:r>
            <a:r>
              <a:rPr lang="en-US" sz="2400" dirty="0"/>
              <a:t>Replace with student aid index (SAI)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 more accurate calculation of financial need over avg. family income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Considers family income/assets and family size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Same as Expected Family Contribution but with a more appropriate name and no longer includes number of children in college in formula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 common statistic reported on FAFSA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28531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Existing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Candidates for Addition</a:t>
            </a:r>
          </a:p>
        </p:txBody>
      </p:sp>
    </p:spTree>
    <p:extLst>
      <p:ext uri="{BB962C8B-B14F-4D97-AF65-F5344CB8AC3E}">
        <p14:creationId xmlns:p14="http://schemas.microsoft.com/office/powerpoint/2010/main" val="2900751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2023-11-11T05:00:00+00:00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D47EC-79CF-497A-A552-12A38D158774}"/>
</file>

<file path=customXml/itemProps2.xml><?xml version="1.0" encoding="utf-8"?>
<ds:datastoreItem xmlns:ds="http://schemas.openxmlformats.org/officeDocument/2006/customXml" ds:itemID="{A0084B0B-9887-45F4-BED6-1D3ECAFD2385}">
  <ds:schemaRefs>
    <ds:schemaRef ds:uri="http://purl.org/dc/dcmitype/"/>
    <ds:schemaRef ds:uri="http://www.w3.org/XML/1998/namespace"/>
    <ds:schemaRef ds:uri="5adcec62-9083-44d8-a0a8-4469fda79e3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29e5e8b5-a1c8-41b4-8016-68395547961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31840</TotalTime>
  <Words>623</Words>
  <Application>Microsoft Office PowerPoint</Application>
  <PresentationFormat>Widescreen</PresentationFormat>
  <Paragraphs>140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9</cp:revision>
  <dcterms:created xsi:type="dcterms:W3CDTF">2023-05-09T13:38:18Z</dcterms:created>
  <dcterms:modified xsi:type="dcterms:W3CDTF">2024-03-14T19:16:11Z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</Properties>
</file>